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2448">
          <p15:clr>
            <a:srgbClr val="A4A3A4"/>
          </p15:clr>
        </p15:guide>
        <p15:guide id="2" pos="288">
          <p15:clr>
            <a:srgbClr val="9AA0A6"/>
          </p15:clr>
        </p15:guide>
        <p15:guide id="3" pos="4608">
          <p15:clr>
            <a:srgbClr val="9AA0A6"/>
          </p15:clr>
        </p15:guide>
        <p15:guide id="4" orient="horz" pos="311">
          <p15:clr>
            <a:srgbClr val="9AA0A6"/>
          </p15:clr>
        </p15:guide>
        <p15:guide id="5" orient="horz" pos="6048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448"/>
        <p:guide pos="288"/>
        <p:guide pos="4608"/>
        <p:guide pos="311" orient="horz"/>
        <p:guide pos="6048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ce78082cd8_0_27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ce78082cd8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16e7418fb72_0_36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16e7418fb72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457200" y="325600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457200" lvl="0" marL="36576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Name: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 rotWithShape="1">
          <a:blip r:embed="rId3">
            <a:alphaModFix/>
          </a:blip>
          <a:srcRect b="34074" l="5558" r="49944" t="38653"/>
          <a:stretch/>
        </p:blipFill>
        <p:spPr>
          <a:xfrm>
            <a:off x="3886200" y="3887825"/>
            <a:ext cx="3428999" cy="2743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 rotWithShape="1">
          <a:blip r:embed="rId3">
            <a:alphaModFix/>
          </a:blip>
          <a:srcRect b="63604" l="49991" r="5509" t="9123"/>
          <a:stretch/>
        </p:blipFill>
        <p:spPr>
          <a:xfrm>
            <a:off x="457200" y="917812"/>
            <a:ext cx="3428999" cy="2743199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457200" y="917793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Wet-on-dry</a:t>
            </a:r>
            <a:endParaRPr b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húmedo sobre seco</a:t>
            </a:r>
            <a:endParaRPr i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your brush, and add it to dry paper, like normal.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Agrega pintura a tu pincel y agrégala al papel seco, como de costumbre.</a:t>
            </a:r>
            <a:endParaRPr i="1"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i="1"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r>
              <a:rPr i="1"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Mezcla diferentes colores mientras trabajas</a:t>
            </a:r>
            <a:endParaRPr i="1"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3886200" y="3887902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FFF2CC"/>
                </a:highlight>
                <a:latin typeface="Open Sans"/>
                <a:ea typeface="Open Sans"/>
                <a:cs typeface="Open Sans"/>
                <a:sym typeface="Open Sans"/>
              </a:rPr>
              <a:t>Pointillism (dots and dashes)</a:t>
            </a:r>
            <a:endParaRPr b="1" sz="15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FFF2CC"/>
                </a:highlight>
                <a:latin typeface="Open Sans"/>
                <a:ea typeface="Open Sans"/>
                <a:cs typeface="Open Sans"/>
                <a:sym typeface="Open Sans"/>
              </a:rPr>
              <a:t>Puntillismo (puntos y rayas)</a:t>
            </a:r>
            <a:endParaRPr i="1" sz="15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dry paper using dabs and short brushstrokes. 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Agregue pintura al papel seco usando toques y pinceladas cortas.</a:t>
            </a:r>
            <a:endParaRPr i="1"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Mezcla diferentes colores mientras trabajas</a:t>
            </a:r>
            <a:endParaRPr i="1"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59" name="Google Shape;59;p13"/>
          <p:cNvPicPr preferRelativeResize="0"/>
          <p:nvPr/>
        </p:nvPicPr>
        <p:blipFill rotWithShape="1">
          <a:blip r:embed="rId3">
            <a:alphaModFix/>
          </a:blip>
          <a:srcRect b="4546" l="49871" r="5629" t="68183"/>
          <a:stretch/>
        </p:blipFill>
        <p:spPr>
          <a:xfrm>
            <a:off x="457200" y="6857850"/>
            <a:ext cx="3428999" cy="274305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3"/>
          <p:cNvSpPr txBox="1"/>
          <p:nvPr/>
        </p:nvSpPr>
        <p:spPr>
          <a:xfrm>
            <a:off x="457200" y="331784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Watercolour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technique basics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latin typeface="Open Sans"/>
                <a:ea typeface="Open Sans"/>
                <a:cs typeface="Open Sans"/>
                <a:sym typeface="Open Sans"/>
              </a:rPr>
              <a:t>Conceptos básicos de la técnica de la acuarela I.</a:t>
            </a:r>
            <a:endParaRPr i="1" sz="1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457200" y="6857995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0E0E3"/>
                </a:highlight>
                <a:latin typeface="Open Sans"/>
                <a:ea typeface="Open Sans"/>
                <a:cs typeface="Open Sans"/>
                <a:sym typeface="Open Sans"/>
              </a:rPr>
              <a:t>Lines</a:t>
            </a:r>
            <a:endParaRPr b="1" sz="15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D0E0E3"/>
                </a:highlight>
                <a:latin typeface="Open Sans"/>
                <a:ea typeface="Open Sans"/>
                <a:cs typeface="Open Sans"/>
                <a:sym typeface="Open Sans"/>
              </a:rPr>
              <a:t>Líneas</a:t>
            </a:r>
            <a:endParaRPr i="1" sz="15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dry paper using thick/thin and short/long lines.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Agregue pintura al papel seco usando líneas gruesas/finas y cortas/largas.</a:t>
            </a:r>
            <a:endParaRPr i="1"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Mezcla diferentes colores mientras trabajas</a:t>
            </a:r>
            <a:endParaRPr i="1"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2" name="Google Shape;62;p13"/>
          <p:cNvSpPr/>
          <p:nvPr/>
        </p:nvSpPr>
        <p:spPr>
          <a:xfrm>
            <a:off x="3886200" y="9178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3"/>
          <p:cNvSpPr/>
          <p:nvPr/>
        </p:nvSpPr>
        <p:spPr>
          <a:xfrm>
            <a:off x="457200" y="38879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3"/>
          <p:cNvSpPr/>
          <p:nvPr/>
        </p:nvSpPr>
        <p:spPr>
          <a:xfrm>
            <a:off x="3886200" y="685785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4"/>
          <p:cNvPicPr preferRelativeResize="0"/>
          <p:nvPr/>
        </p:nvPicPr>
        <p:blipFill rotWithShape="1">
          <a:blip r:embed="rId3">
            <a:alphaModFix/>
          </a:blip>
          <a:srcRect b="4476" l="49267" r="7114" t="68883"/>
          <a:stretch/>
        </p:blipFill>
        <p:spPr>
          <a:xfrm>
            <a:off x="457200" y="6862638"/>
            <a:ext cx="3428999" cy="2733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 rotWithShape="1">
          <a:blip r:embed="rId3">
            <a:alphaModFix/>
          </a:blip>
          <a:srcRect b="34431" l="6381" r="50000" t="38928"/>
          <a:stretch/>
        </p:blipFill>
        <p:spPr>
          <a:xfrm>
            <a:off x="3886200" y="3897188"/>
            <a:ext cx="3428999" cy="2733757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4"/>
          <p:cNvSpPr txBox="1"/>
          <p:nvPr/>
        </p:nvSpPr>
        <p:spPr>
          <a:xfrm>
            <a:off x="3886200" y="3887902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EAD3"/>
                </a:highlight>
                <a:latin typeface="Open Sans"/>
                <a:ea typeface="Open Sans"/>
                <a:cs typeface="Open Sans"/>
                <a:sym typeface="Open Sans"/>
              </a:rPr>
              <a:t>Flooding (for smoothness)</a:t>
            </a:r>
            <a:endParaRPr b="1" sz="15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D9EAD3"/>
                </a:highlight>
                <a:latin typeface="Open Sans"/>
                <a:ea typeface="Open Sans"/>
                <a:cs typeface="Open Sans"/>
                <a:sym typeface="Open Sans"/>
              </a:rPr>
              <a:t>Inundación (para mayor suavidad)</a:t>
            </a:r>
            <a:endParaRPr i="1" sz="15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EAD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Paint the box carefully and quickly with a layer of clean water. Then add paint and lightly smooth it out. </a:t>
            </a:r>
            <a:br>
              <a:rPr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D9EAD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Pinta la caja con cuidado y rapidez con una capa de agua limpia. Luego añade pintura y alísala ligeramente.</a:t>
            </a:r>
            <a:endParaRPr b="1" i="1" sz="11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2" name="Google Shape;72;p14"/>
          <p:cNvSpPr txBox="1"/>
          <p:nvPr/>
        </p:nvSpPr>
        <p:spPr>
          <a:xfrm>
            <a:off x="457200" y="6857995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Wet-on-wet</a:t>
            </a:r>
            <a:endParaRPr b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Mojado sobre mojado</a:t>
            </a:r>
            <a:endParaRPr i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Put down an area of wet paint, and then add areas of different colours before it dries.</a:t>
            </a:r>
            <a:b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Coloque un área de pintura húmeda y luego agregue áreas de diferentes colores antes de que se seque.</a:t>
            </a:r>
            <a:endParaRPr i="1"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73" name="Google Shape;73;p14"/>
          <p:cNvPicPr preferRelativeResize="0"/>
          <p:nvPr/>
        </p:nvPicPr>
        <p:blipFill rotWithShape="1">
          <a:blip r:embed="rId3">
            <a:alphaModFix/>
          </a:blip>
          <a:srcRect b="63603" l="50881" r="5500" t="9756"/>
          <a:stretch/>
        </p:blipFill>
        <p:spPr>
          <a:xfrm>
            <a:off x="457200" y="927175"/>
            <a:ext cx="3428999" cy="2733757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4"/>
          <p:cNvSpPr txBox="1"/>
          <p:nvPr/>
        </p:nvSpPr>
        <p:spPr>
          <a:xfrm>
            <a:off x="457200" y="917868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FCE5CD"/>
                </a:highlight>
                <a:latin typeface="Open Sans"/>
                <a:ea typeface="Open Sans"/>
                <a:cs typeface="Open Sans"/>
                <a:sym typeface="Open Sans"/>
              </a:rPr>
              <a:t>Dry brush</a:t>
            </a:r>
            <a:endParaRPr b="1" sz="15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FCE5CD"/>
                </a:highlight>
                <a:latin typeface="Open Sans"/>
                <a:ea typeface="Open Sans"/>
                <a:cs typeface="Open Sans"/>
                <a:sym typeface="Open Sans"/>
              </a:rPr>
              <a:t>Pincel seco</a:t>
            </a:r>
            <a:endParaRPr i="1" sz="15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Use scrap paper or paper towel to get the extra paint off of your brush, then make scratchy lines on dry paper</a:t>
            </a:r>
            <a:b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Use papel de desecho o una toalla de papel para quitar la pintura sobrante de su pincel, luego haga líneas rayadas en papel seco.</a:t>
            </a:r>
            <a:endParaRPr i="1"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b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Mezcla diferentes colores mientras trabajas</a:t>
            </a:r>
            <a:endParaRPr b="1" i="1" sz="11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5" name="Google Shape;75;p14"/>
          <p:cNvSpPr/>
          <p:nvPr/>
        </p:nvSpPr>
        <p:spPr>
          <a:xfrm>
            <a:off x="3886200" y="9178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4"/>
          <p:cNvSpPr/>
          <p:nvPr/>
        </p:nvSpPr>
        <p:spPr>
          <a:xfrm>
            <a:off x="457200" y="38879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4"/>
          <p:cNvSpPr/>
          <p:nvPr/>
        </p:nvSpPr>
        <p:spPr>
          <a:xfrm>
            <a:off x="3886200" y="685785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4"/>
          <p:cNvSpPr txBox="1"/>
          <p:nvPr/>
        </p:nvSpPr>
        <p:spPr>
          <a:xfrm>
            <a:off x="457200" y="325600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457200" lvl="0" marL="36576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Name: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9" name="Google Shape;79;p14"/>
          <p:cNvSpPr txBox="1"/>
          <p:nvPr/>
        </p:nvSpPr>
        <p:spPr>
          <a:xfrm>
            <a:off x="457200" y="331784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Watercolour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technique basics II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latin typeface="Open Sans"/>
                <a:ea typeface="Open Sans"/>
                <a:cs typeface="Open Sans"/>
                <a:sym typeface="Open Sans"/>
              </a:rPr>
              <a:t>Conceptos básicos de la técnica de la acuarela II</a:t>
            </a:r>
            <a:endParaRPr i="1" sz="18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